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rimo Bold" charset="1" panose="020B0704020202020204"/>
      <p:regular r:id="rId15"/>
    </p:embeddedFont>
    <p:embeddedFont>
      <p:font typeface="Noto Serif Bold" charset="1" panose="02020800060500020200"/>
      <p:regular r:id="rId16"/>
    </p:embeddedFont>
    <p:embeddedFont>
      <p:font typeface="Canva Sans Bold" charset="1" panose="020B0803030501040103"/>
      <p:regular r:id="rId17"/>
    </p:embeddedFont>
    <p:embeddedFont>
      <p:font typeface="Canva Sans" charset="1" panose="020B0503030501040103"/>
      <p:regular r:id="rId18"/>
    </p:embeddedFont>
    <p:embeddedFont>
      <p:font typeface="Noto Serif" charset="1" panose="020206000605000202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jpe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21.png" Type="http://schemas.openxmlformats.org/officeDocument/2006/relationships/image"/><Relationship Id="rId13" Target="../media/image22.png" Type="http://schemas.openxmlformats.org/officeDocument/2006/relationships/image"/><Relationship Id="rId14" Target="../media/image23.pn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jpeg" Type="http://schemas.openxmlformats.org/officeDocument/2006/relationships/image"/><Relationship Id="rId5" Target="../media/VAGhiD9uwSk.mp4" Type="http://schemas.openxmlformats.org/officeDocument/2006/relationships/video"/><Relationship Id="rId6" Target="../media/VAGhiD9uwSk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4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8567" y="-1610516"/>
            <a:ext cx="18845133" cy="14133850"/>
          </a:xfrm>
          <a:custGeom>
            <a:avLst/>
            <a:gdLst/>
            <a:ahLst/>
            <a:cxnLst/>
            <a:rect r="r" b="b" t="t" l="l"/>
            <a:pathLst>
              <a:path h="14133850" w="18845133">
                <a:moveTo>
                  <a:pt x="0" y="0"/>
                </a:moveTo>
                <a:lnTo>
                  <a:pt x="18845134" y="0"/>
                </a:lnTo>
                <a:lnTo>
                  <a:pt x="18845134" y="14133850"/>
                </a:lnTo>
                <a:lnTo>
                  <a:pt x="0" y="141338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71034" y="-28575"/>
            <a:ext cx="15144752" cy="280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05"/>
              </a:lnSpc>
            </a:pPr>
          </a:p>
          <a:p>
            <a:pPr algn="l">
              <a:lnSpc>
                <a:spcPts val="7224"/>
              </a:lnSpc>
            </a:pPr>
            <a:r>
              <a:rPr lang="en-US" sz="6020" b="true">
                <a:solidFill>
                  <a:srgbClr val="8C3D88"/>
                </a:solidFill>
                <a:latin typeface="Arimo Bold"/>
                <a:ea typeface="Arimo Bold"/>
                <a:cs typeface="Arimo Bold"/>
                <a:sym typeface="Arimo Bold"/>
              </a:rPr>
              <a:t>Personal Fitness Tracker Using Python</a:t>
            </a:r>
          </a:p>
          <a:p>
            <a:pPr algn="l">
              <a:lnSpc>
                <a:spcPts val="7405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899019" y="3121482"/>
            <a:ext cx="6070132" cy="4645677"/>
          </a:xfrm>
          <a:custGeom>
            <a:avLst/>
            <a:gdLst/>
            <a:ahLst/>
            <a:cxnLst/>
            <a:rect r="r" b="b" t="t" l="l"/>
            <a:pathLst>
              <a:path h="4645677" w="6070132">
                <a:moveTo>
                  <a:pt x="0" y="0"/>
                </a:moveTo>
                <a:lnTo>
                  <a:pt x="6070133" y="0"/>
                </a:lnTo>
                <a:lnTo>
                  <a:pt x="6070133" y="4645678"/>
                </a:lnTo>
                <a:lnTo>
                  <a:pt x="0" y="46456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400" t="0" r="-740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142892" y="9239250"/>
            <a:ext cx="5038368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34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By Kumkum Chaudhary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779529" y="3266607"/>
            <a:ext cx="10247073" cy="5086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6499" indent="-348250" lvl="1">
              <a:lnSpc>
                <a:spcPts val="3871"/>
              </a:lnSpc>
              <a:buFont typeface="Arial"/>
              <a:buChar char="•"/>
            </a:pPr>
            <a:r>
              <a:rPr lang="en-US" b="true" sz="3226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This project develops a Personal</a:t>
            </a:r>
            <a:r>
              <a:rPr lang="en-US" b="true" sz="3226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 Fitness Tracker using Python and Machine Learning.</a:t>
            </a:r>
          </a:p>
          <a:p>
            <a:pPr algn="just" marL="696499" indent="-348250" lvl="1">
              <a:lnSpc>
                <a:spcPts val="3871"/>
              </a:lnSpc>
              <a:buFont typeface="Arial"/>
              <a:buChar char="•"/>
            </a:pPr>
            <a:r>
              <a:rPr lang="en-US" b="true" sz="3226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Provides personalized fitness insights and recommendations.</a:t>
            </a:r>
          </a:p>
          <a:p>
            <a:pPr algn="just" marL="761268" indent="-380634" lvl="1">
              <a:lnSpc>
                <a:spcPts val="4231"/>
              </a:lnSpc>
              <a:buFont typeface="Arial"/>
              <a:buChar char="•"/>
            </a:pPr>
            <a:r>
              <a:rPr lang="en-US" b="true" sz="3526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Uses models like SVM, Logistic Regression, and Random Forest to analyze user data.</a:t>
            </a:r>
          </a:p>
          <a:p>
            <a:pPr algn="just" marL="696499" indent="-348250" lvl="1">
              <a:lnSpc>
                <a:spcPts val="3871"/>
              </a:lnSpc>
              <a:buFont typeface="Arial"/>
              <a:buChar char="•"/>
            </a:pPr>
            <a:r>
              <a:rPr lang="en-US" b="true" sz="3226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Offers tailored feedback and progress visualization.</a:t>
            </a:r>
          </a:p>
          <a:p>
            <a:pPr algn="just">
              <a:lnSpc>
                <a:spcPts val="5226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4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8833" y="8352605"/>
            <a:ext cx="18159167" cy="1934395"/>
          </a:xfrm>
          <a:custGeom>
            <a:avLst/>
            <a:gdLst/>
            <a:ahLst/>
            <a:cxnLst/>
            <a:rect r="r" b="b" t="t" l="l"/>
            <a:pathLst>
              <a:path h="1934395" w="18159167">
                <a:moveTo>
                  <a:pt x="0" y="0"/>
                </a:moveTo>
                <a:lnTo>
                  <a:pt x="18159167" y="0"/>
                </a:lnTo>
                <a:lnTo>
                  <a:pt x="18159167" y="1934395"/>
                </a:lnTo>
                <a:lnTo>
                  <a:pt x="0" y="19343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39451" y="430522"/>
            <a:ext cx="8671248" cy="867124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981040" y="430522"/>
            <a:ext cx="1606879" cy="1775557"/>
          </a:xfrm>
          <a:custGeom>
            <a:avLst/>
            <a:gdLst/>
            <a:ahLst/>
            <a:cxnLst/>
            <a:rect r="r" b="b" t="t" l="l"/>
            <a:pathLst>
              <a:path h="1775557" w="1606879">
                <a:moveTo>
                  <a:pt x="0" y="0"/>
                </a:moveTo>
                <a:lnTo>
                  <a:pt x="1606879" y="0"/>
                </a:lnTo>
                <a:lnTo>
                  <a:pt x="1606879" y="1775557"/>
                </a:lnTo>
                <a:lnTo>
                  <a:pt x="0" y="17755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-171027" y="-167159"/>
            <a:ext cx="7474031" cy="7528786"/>
          </a:xfrm>
          <a:custGeom>
            <a:avLst/>
            <a:gdLst/>
            <a:ahLst/>
            <a:cxnLst/>
            <a:rect r="r" b="b" t="t" l="l"/>
            <a:pathLst>
              <a:path h="7528786" w="7474031">
                <a:moveTo>
                  <a:pt x="0" y="0"/>
                </a:moveTo>
                <a:lnTo>
                  <a:pt x="7474032" y="0"/>
                </a:lnTo>
                <a:lnTo>
                  <a:pt x="7474032" y="7528786"/>
                </a:lnTo>
                <a:lnTo>
                  <a:pt x="0" y="75287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531796" y="3009080"/>
            <a:ext cx="10150003" cy="601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9"/>
              </a:lnSpc>
            </a:pPr>
          </a:p>
          <a:p>
            <a:pPr algn="l" marL="669288" indent="-334644" lvl="1">
              <a:lnSpc>
                <a:spcPts val="3719"/>
              </a:lnSpc>
              <a:buFont typeface="Arial"/>
              <a:buChar char="•"/>
            </a:pPr>
            <a:r>
              <a:rPr lang="en-US" b="true" sz="3099">
                <a:solidFill>
                  <a:srgbClr val="4040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Manu</a:t>
            </a:r>
            <a:r>
              <a:rPr lang="en-US" b="true" sz="3099">
                <a:solidFill>
                  <a:srgbClr val="4040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al fitness tracking is inefficient, time-consuming, and prone to errors.</a:t>
            </a:r>
          </a:p>
          <a:p>
            <a:pPr algn="l" marL="669288" indent="-334644" lvl="1">
              <a:lnSpc>
                <a:spcPts val="3719"/>
              </a:lnSpc>
              <a:buFont typeface="Arial"/>
              <a:buChar char="•"/>
            </a:pPr>
            <a:r>
              <a:rPr lang="en-US" b="true" sz="3099">
                <a:solidFill>
                  <a:srgbClr val="4040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Most fitness applications provide one-size-fits-all recommendations instead of personalized insights.</a:t>
            </a:r>
          </a:p>
          <a:p>
            <a:pPr algn="l" marL="669288" indent="-334644" lvl="1">
              <a:lnSpc>
                <a:spcPts val="3719"/>
              </a:lnSpc>
              <a:buFont typeface="Arial"/>
              <a:buChar char="•"/>
            </a:pPr>
            <a:r>
              <a:rPr lang="en-US" b="true" sz="3099">
                <a:solidFill>
                  <a:srgbClr val="4040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There is a need for AI-driven solutions that can accurately predict calorie burn, monitor progress, and offer personalized feedback.</a:t>
            </a:r>
          </a:p>
          <a:p>
            <a:pPr algn="l" marL="669288" indent="-334644" lvl="1">
              <a:lnSpc>
                <a:spcPts val="3719"/>
              </a:lnSpc>
              <a:buFont typeface="Arial"/>
              <a:buChar char="•"/>
            </a:pPr>
            <a:r>
              <a:rPr lang="en-US" b="true" sz="3099">
                <a:solidFill>
                  <a:srgbClr val="40404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Lack of real-time tracking and visualization tools makes it difficult to assess fitness goals effectively.</a:t>
            </a:r>
          </a:p>
          <a:p>
            <a:pPr algn="l">
              <a:lnSpc>
                <a:spcPts val="347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873977" y="2089786"/>
            <a:ext cx="9140913" cy="862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79"/>
              </a:lnSpc>
            </a:pPr>
            <a:r>
              <a:rPr lang="en-US" sz="5999" b="true">
                <a:solidFill>
                  <a:srgbClr val="8C3D88"/>
                </a:solidFill>
                <a:latin typeface="Arimo Bold"/>
                <a:ea typeface="Arimo Bold"/>
                <a:cs typeface="Arimo Bold"/>
                <a:sym typeface="Arimo Bold"/>
              </a:rPr>
              <a:t>PROBLEM STATEMENT: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4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524" y="8250656"/>
            <a:ext cx="18297884" cy="1949172"/>
          </a:xfrm>
          <a:custGeom>
            <a:avLst/>
            <a:gdLst/>
            <a:ahLst/>
            <a:cxnLst/>
            <a:rect r="r" b="b" t="t" l="l"/>
            <a:pathLst>
              <a:path h="1949172" w="18297884">
                <a:moveTo>
                  <a:pt x="0" y="0"/>
                </a:moveTo>
                <a:lnTo>
                  <a:pt x="18297884" y="0"/>
                </a:lnTo>
                <a:lnTo>
                  <a:pt x="18297884" y="1949172"/>
                </a:lnTo>
                <a:lnTo>
                  <a:pt x="0" y="1949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11333">
            <a:off x="16484338" y="-335180"/>
            <a:ext cx="2273971" cy="2273971"/>
          </a:xfrm>
          <a:custGeom>
            <a:avLst/>
            <a:gdLst/>
            <a:ahLst/>
            <a:cxnLst/>
            <a:rect r="r" b="b" t="t" l="l"/>
            <a:pathLst>
              <a:path h="2273971" w="2273971">
                <a:moveTo>
                  <a:pt x="0" y="0"/>
                </a:moveTo>
                <a:lnTo>
                  <a:pt x="2273971" y="0"/>
                </a:lnTo>
                <a:lnTo>
                  <a:pt x="2273971" y="2273970"/>
                </a:lnTo>
                <a:lnTo>
                  <a:pt x="0" y="2273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583223" y="356347"/>
            <a:ext cx="8570053" cy="8152395"/>
            <a:chOff x="0" y="0"/>
            <a:chExt cx="1180298" cy="112277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80298" cy="1122777"/>
            </a:xfrm>
            <a:custGeom>
              <a:avLst/>
              <a:gdLst/>
              <a:ahLst/>
              <a:cxnLst/>
              <a:rect r="r" b="b" t="t" l="l"/>
              <a:pathLst>
                <a:path h="1122777" w="1180298">
                  <a:moveTo>
                    <a:pt x="590149" y="0"/>
                  </a:moveTo>
                  <a:cubicBezTo>
                    <a:pt x="264219" y="0"/>
                    <a:pt x="0" y="251342"/>
                    <a:pt x="0" y="561388"/>
                  </a:cubicBezTo>
                  <a:cubicBezTo>
                    <a:pt x="0" y="871435"/>
                    <a:pt x="264219" y="1122777"/>
                    <a:pt x="590149" y="1122777"/>
                  </a:cubicBezTo>
                  <a:cubicBezTo>
                    <a:pt x="916079" y="1122777"/>
                    <a:pt x="1180298" y="871435"/>
                    <a:pt x="1180298" y="561388"/>
                  </a:cubicBezTo>
                  <a:cubicBezTo>
                    <a:pt x="1180298" y="251342"/>
                    <a:pt x="916079" y="0"/>
                    <a:pt x="590149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7603" r="0" b="-17603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6923516" y="2231863"/>
            <a:ext cx="11352844" cy="6927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5926" indent="-297963" lvl="1">
              <a:lnSpc>
                <a:spcPts val="4637"/>
              </a:lnSpc>
              <a:buFont typeface="Arial"/>
              <a:buChar char="•"/>
            </a:pPr>
            <a:r>
              <a:rPr lang="en-US" b="true" sz="2760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A Personal Fitness Tracker that uses Machine Learning (ML) to provide accurate and personalized fitness recommendations.</a:t>
            </a:r>
          </a:p>
          <a:p>
            <a:pPr algn="l" marL="595926" indent="-297963" lvl="1">
              <a:lnSpc>
                <a:spcPts val="4637"/>
              </a:lnSpc>
              <a:buFont typeface="Arial"/>
              <a:buChar char="•"/>
            </a:pPr>
            <a:r>
              <a:rPr lang="en-US" b="true" sz="2760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Utilizes Random Forest Regressor, a robust ML model for estimating calorie burn based on various parameters such as age, weight, gender, exercise type, and duration.</a:t>
            </a:r>
          </a:p>
          <a:p>
            <a:pPr algn="l" marL="595926" indent="-297963" lvl="1">
              <a:lnSpc>
                <a:spcPts val="4637"/>
              </a:lnSpc>
              <a:buFont typeface="Arial"/>
              <a:buChar char="•"/>
            </a:pPr>
            <a:r>
              <a:rPr lang="en-US" b="true" sz="2760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Built using Streamlit, ensuring an interactive and user-friendly web application.</a:t>
            </a:r>
          </a:p>
          <a:p>
            <a:pPr algn="l" marL="595926" indent="-297963" lvl="1">
              <a:lnSpc>
                <a:spcPts val="4637"/>
              </a:lnSpc>
              <a:buFont typeface="Arial"/>
              <a:buChar char="•"/>
            </a:pPr>
            <a:r>
              <a:rPr lang="en-US" b="true" sz="2760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Provides real-time insights to help users make data-driven fitness decisions.</a:t>
            </a:r>
          </a:p>
          <a:p>
            <a:pPr algn="l" marL="595926" indent="-297963" lvl="1">
              <a:lnSpc>
                <a:spcPts val="4637"/>
              </a:lnSpc>
              <a:buFont typeface="Arial"/>
              <a:buChar char="•"/>
            </a:pPr>
            <a:r>
              <a:rPr lang="en-US" b="true" sz="2760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Enables progress tracking and visualization for improved motivation and goal-setting.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58133" y="1285161"/>
            <a:ext cx="10168794" cy="862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79"/>
              </a:lnSpc>
            </a:pPr>
            <a:r>
              <a:rPr lang="en-US" sz="5999" b="true">
                <a:solidFill>
                  <a:srgbClr val="8C3D88"/>
                </a:solidFill>
                <a:latin typeface="Arimo Bold"/>
                <a:ea typeface="Arimo Bold"/>
                <a:cs typeface="Arimo Bold"/>
                <a:sym typeface="Arimo Bold"/>
              </a:rPr>
              <a:t>PROPOSED SOLUTION: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4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8833" y="8352605"/>
            <a:ext cx="18159167" cy="1934395"/>
          </a:xfrm>
          <a:custGeom>
            <a:avLst/>
            <a:gdLst/>
            <a:ahLst/>
            <a:cxnLst/>
            <a:rect r="r" b="b" t="t" l="l"/>
            <a:pathLst>
              <a:path h="1934395" w="18159167">
                <a:moveTo>
                  <a:pt x="0" y="0"/>
                </a:moveTo>
                <a:lnTo>
                  <a:pt x="18159167" y="0"/>
                </a:lnTo>
                <a:lnTo>
                  <a:pt x="18159167" y="1934395"/>
                </a:lnTo>
                <a:lnTo>
                  <a:pt x="0" y="19343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5702" y="3383753"/>
            <a:ext cx="1573571" cy="1564988"/>
          </a:xfrm>
          <a:custGeom>
            <a:avLst/>
            <a:gdLst/>
            <a:ahLst/>
            <a:cxnLst/>
            <a:rect r="r" b="b" t="t" l="l"/>
            <a:pathLst>
              <a:path h="1564988" w="1573571">
                <a:moveTo>
                  <a:pt x="0" y="0"/>
                </a:moveTo>
                <a:lnTo>
                  <a:pt x="1573571" y="0"/>
                </a:lnTo>
                <a:lnTo>
                  <a:pt x="1573571" y="1564988"/>
                </a:lnTo>
                <a:lnTo>
                  <a:pt x="0" y="1564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4173200" y="95317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786" y="335147"/>
            <a:ext cx="1240917" cy="825630"/>
          </a:xfrm>
          <a:custGeom>
            <a:avLst/>
            <a:gdLst/>
            <a:ahLst/>
            <a:cxnLst/>
            <a:rect r="r" b="b" t="t" l="l"/>
            <a:pathLst>
              <a:path h="825630" w="1240917">
                <a:moveTo>
                  <a:pt x="0" y="0"/>
                </a:moveTo>
                <a:lnTo>
                  <a:pt x="1240916" y="0"/>
                </a:lnTo>
                <a:lnTo>
                  <a:pt x="1240916" y="825630"/>
                </a:lnTo>
                <a:lnTo>
                  <a:pt x="0" y="8256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65244" y="3181849"/>
            <a:ext cx="3112912" cy="2086584"/>
          </a:xfrm>
          <a:custGeom>
            <a:avLst/>
            <a:gdLst/>
            <a:ahLst/>
            <a:cxnLst/>
            <a:rect r="r" b="b" t="t" l="l"/>
            <a:pathLst>
              <a:path h="2086584" w="3112912">
                <a:moveTo>
                  <a:pt x="0" y="0"/>
                </a:moveTo>
                <a:lnTo>
                  <a:pt x="3112912" y="0"/>
                </a:lnTo>
                <a:lnTo>
                  <a:pt x="3112912" y="2086584"/>
                </a:lnTo>
                <a:lnTo>
                  <a:pt x="0" y="20865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694509" y="3166826"/>
            <a:ext cx="3112912" cy="2086584"/>
          </a:xfrm>
          <a:custGeom>
            <a:avLst/>
            <a:gdLst/>
            <a:ahLst/>
            <a:cxnLst/>
            <a:rect r="r" b="b" t="t" l="l"/>
            <a:pathLst>
              <a:path h="2086584" w="3112912">
                <a:moveTo>
                  <a:pt x="0" y="0"/>
                </a:moveTo>
                <a:lnTo>
                  <a:pt x="3112911" y="0"/>
                </a:lnTo>
                <a:lnTo>
                  <a:pt x="3112911" y="2086583"/>
                </a:lnTo>
                <a:lnTo>
                  <a:pt x="0" y="20865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28877" y="6959823"/>
            <a:ext cx="3112912" cy="2086584"/>
          </a:xfrm>
          <a:custGeom>
            <a:avLst/>
            <a:gdLst/>
            <a:ahLst/>
            <a:cxnLst/>
            <a:rect r="r" b="b" t="t" l="l"/>
            <a:pathLst>
              <a:path h="2086584" w="3112912">
                <a:moveTo>
                  <a:pt x="0" y="0"/>
                </a:moveTo>
                <a:lnTo>
                  <a:pt x="3112912" y="0"/>
                </a:lnTo>
                <a:lnTo>
                  <a:pt x="3112912" y="2086584"/>
                </a:lnTo>
                <a:lnTo>
                  <a:pt x="0" y="20865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694509" y="6881914"/>
            <a:ext cx="3112912" cy="2086584"/>
          </a:xfrm>
          <a:custGeom>
            <a:avLst/>
            <a:gdLst/>
            <a:ahLst/>
            <a:cxnLst/>
            <a:rect r="r" b="b" t="t" l="l"/>
            <a:pathLst>
              <a:path h="2086584" w="3112912">
                <a:moveTo>
                  <a:pt x="0" y="0"/>
                </a:moveTo>
                <a:lnTo>
                  <a:pt x="3112911" y="0"/>
                </a:lnTo>
                <a:lnTo>
                  <a:pt x="3112911" y="2086584"/>
                </a:lnTo>
                <a:lnTo>
                  <a:pt x="0" y="20865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694509" y="3181849"/>
            <a:ext cx="3112912" cy="2056538"/>
          </a:xfrm>
          <a:custGeom>
            <a:avLst/>
            <a:gdLst/>
            <a:ahLst/>
            <a:cxnLst/>
            <a:rect r="r" b="b" t="t" l="l"/>
            <a:pathLst>
              <a:path h="2056538" w="3112912">
                <a:moveTo>
                  <a:pt x="0" y="0"/>
                </a:moveTo>
                <a:lnTo>
                  <a:pt x="3112911" y="0"/>
                </a:lnTo>
                <a:lnTo>
                  <a:pt x="3112911" y="2056537"/>
                </a:lnTo>
                <a:lnTo>
                  <a:pt x="0" y="205653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1465" t="0" r="-11465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82228" y="6998786"/>
            <a:ext cx="2006210" cy="2006210"/>
          </a:xfrm>
          <a:custGeom>
            <a:avLst/>
            <a:gdLst/>
            <a:ahLst/>
            <a:cxnLst/>
            <a:rect r="r" b="b" t="t" l="l"/>
            <a:pathLst>
              <a:path h="2006210" w="2006210">
                <a:moveTo>
                  <a:pt x="0" y="0"/>
                </a:moveTo>
                <a:lnTo>
                  <a:pt x="2006210" y="0"/>
                </a:lnTo>
                <a:lnTo>
                  <a:pt x="2006210" y="2006210"/>
                </a:lnTo>
                <a:lnTo>
                  <a:pt x="0" y="200621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694509" y="6959823"/>
            <a:ext cx="3112912" cy="1917008"/>
          </a:xfrm>
          <a:custGeom>
            <a:avLst/>
            <a:gdLst/>
            <a:ahLst/>
            <a:cxnLst/>
            <a:rect r="r" b="b" t="t" l="l"/>
            <a:pathLst>
              <a:path h="1917008" w="3112912">
                <a:moveTo>
                  <a:pt x="0" y="0"/>
                </a:moveTo>
                <a:lnTo>
                  <a:pt x="3112911" y="0"/>
                </a:lnTo>
                <a:lnTo>
                  <a:pt x="3112911" y="1917008"/>
                </a:lnTo>
                <a:lnTo>
                  <a:pt x="0" y="191700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5424" t="0" r="-5424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65244" y="5931986"/>
            <a:ext cx="635308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b="true" sz="3399">
                <a:solidFill>
                  <a:srgbClr val="8C3D88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WEB  DEVELOPMENT: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85702" y="573846"/>
            <a:ext cx="8177535" cy="2255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9"/>
              </a:lnSpc>
            </a:pPr>
            <a:r>
              <a:rPr lang="en-US" sz="7999" b="true">
                <a:solidFill>
                  <a:srgbClr val="8C3D88"/>
                </a:solidFill>
                <a:latin typeface="Arimo Bold"/>
                <a:ea typeface="Arimo Bold"/>
                <a:cs typeface="Arimo Bold"/>
                <a:sym typeface="Arimo Bold"/>
              </a:rPr>
              <a:t>Software Requirement: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564375" y="617368"/>
            <a:ext cx="7921152" cy="8519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3536" indent="-266768" lvl="1">
              <a:lnSpc>
                <a:spcPts val="4522"/>
              </a:lnSpc>
              <a:buFont typeface="Arial"/>
              <a:buChar char="•"/>
            </a:pPr>
            <a:r>
              <a:rPr lang="en-US" b="true" sz="2471">
                <a:solidFill>
                  <a:srgbClr val="221414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Programming Language: Python</a:t>
            </a:r>
          </a:p>
          <a:p>
            <a:pPr algn="l" marL="533536" indent="-266768" lvl="1">
              <a:lnSpc>
                <a:spcPts val="4522"/>
              </a:lnSpc>
              <a:buFont typeface="Arial"/>
              <a:buChar char="•"/>
            </a:pPr>
            <a:r>
              <a:rPr lang="en-US" b="true" sz="2471">
                <a:solidFill>
                  <a:srgbClr val="221414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Libraries </a:t>
            </a:r>
            <a:r>
              <a:rPr lang="en-US" b="true" sz="2471">
                <a:solidFill>
                  <a:srgbClr val="221414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Used:</a:t>
            </a:r>
          </a:p>
          <a:p>
            <a:pPr algn="l" marL="533536" indent="-266768" lvl="1">
              <a:lnSpc>
                <a:spcPts val="4522"/>
              </a:lnSpc>
              <a:buFont typeface="Arial"/>
              <a:buChar char="•"/>
            </a:pPr>
            <a:r>
              <a:rPr lang="en-US" b="true" sz="2471">
                <a:solidFill>
                  <a:srgbClr val="221414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Scikit-learn – Machine learning model training and evaluation</a:t>
            </a:r>
          </a:p>
          <a:p>
            <a:pPr algn="l" marL="533536" indent="-266768" lvl="1">
              <a:lnSpc>
                <a:spcPts val="4522"/>
              </a:lnSpc>
              <a:buFont typeface="Arial"/>
              <a:buChar char="•"/>
            </a:pPr>
            <a:r>
              <a:rPr lang="en-US" b="true" sz="2471">
                <a:solidFill>
                  <a:srgbClr val="221414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Pandas &amp; NumPy – Efficient data handling and processing</a:t>
            </a:r>
          </a:p>
          <a:p>
            <a:pPr algn="l" marL="533536" indent="-266768" lvl="1">
              <a:lnSpc>
                <a:spcPts val="4522"/>
              </a:lnSpc>
              <a:buFont typeface="Arial"/>
              <a:buChar char="•"/>
            </a:pPr>
            <a:r>
              <a:rPr lang="en-US" b="true" sz="2471">
                <a:solidFill>
                  <a:srgbClr val="221414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Matplotlib &amp; Seaborn – Data visualization for user insights</a:t>
            </a:r>
          </a:p>
          <a:p>
            <a:pPr algn="l" marL="533536" indent="-266768" lvl="1">
              <a:lnSpc>
                <a:spcPts val="4522"/>
              </a:lnSpc>
              <a:buFont typeface="Arial"/>
              <a:buChar char="•"/>
            </a:pPr>
            <a:r>
              <a:rPr lang="en-US" b="true" sz="2471">
                <a:solidFill>
                  <a:srgbClr val="221414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Streamlit – Web-based application framework</a:t>
            </a:r>
          </a:p>
          <a:p>
            <a:pPr algn="l" marL="533536" indent="-266768" lvl="1">
              <a:lnSpc>
                <a:spcPts val="4522"/>
              </a:lnSpc>
              <a:buFont typeface="Arial"/>
              <a:buChar char="•"/>
            </a:pPr>
            <a:r>
              <a:rPr lang="en-US" b="true" sz="2471">
                <a:solidFill>
                  <a:srgbClr val="221414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Platform: Web-based application hosted on Streamlit Cloud for easy access and deployment</a:t>
            </a:r>
          </a:p>
          <a:p>
            <a:pPr algn="l" marL="533536" indent="-266768" lvl="1">
              <a:lnSpc>
                <a:spcPts val="4522"/>
              </a:lnSpc>
              <a:buFont typeface="Arial"/>
              <a:buChar char="•"/>
            </a:pPr>
            <a:r>
              <a:rPr lang="en-US" b="true" sz="2471">
                <a:solidFill>
                  <a:srgbClr val="221414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Dataset Used: Fitness activity dataset containing workout details and calorie expenditure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4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4173200" y="95317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786" y="335147"/>
            <a:ext cx="1240917" cy="825630"/>
          </a:xfrm>
          <a:custGeom>
            <a:avLst/>
            <a:gdLst/>
            <a:ahLst/>
            <a:cxnLst/>
            <a:rect r="r" b="b" t="t" l="l"/>
            <a:pathLst>
              <a:path h="825630" w="1240917">
                <a:moveTo>
                  <a:pt x="0" y="0"/>
                </a:moveTo>
                <a:lnTo>
                  <a:pt x="1240916" y="0"/>
                </a:lnTo>
                <a:lnTo>
                  <a:pt x="1240916" y="825630"/>
                </a:lnTo>
                <a:lnTo>
                  <a:pt x="0" y="8256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11226" y="335147"/>
            <a:ext cx="5053498" cy="9482142"/>
          </a:xfrm>
          <a:custGeom>
            <a:avLst/>
            <a:gdLst/>
            <a:ahLst/>
            <a:cxnLst/>
            <a:rect r="r" b="b" t="t" l="l"/>
            <a:pathLst>
              <a:path h="9482142" w="5053498">
                <a:moveTo>
                  <a:pt x="0" y="0"/>
                </a:moveTo>
                <a:lnTo>
                  <a:pt x="5053498" y="0"/>
                </a:lnTo>
                <a:lnTo>
                  <a:pt x="5053498" y="9482143"/>
                </a:lnTo>
                <a:lnTo>
                  <a:pt x="0" y="94821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839" t="-5900" r="0" b="-106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883855"/>
            <a:ext cx="6596542" cy="1872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7"/>
              </a:lnSpc>
            </a:pPr>
            <a:r>
              <a:rPr lang="en-US" sz="6599" b="true">
                <a:solidFill>
                  <a:srgbClr val="8C3D88"/>
                </a:solidFill>
                <a:latin typeface="Arimo Bold"/>
                <a:ea typeface="Arimo Bold"/>
                <a:cs typeface="Arimo Bold"/>
                <a:sym typeface="Arimo Bold"/>
              </a:rPr>
              <a:t>System Architecture: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4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12270">
            <a:off x="-310341" y="1794960"/>
            <a:ext cx="1687995" cy="1687995"/>
          </a:xfrm>
          <a:custGeom>
            <a:avLst/>
            <a:gdLst/>
            <a:ahLst/>
            <a:cxnLst/>
            <a:rect r="r" b="b" t="t" l="l"/>
            <a:pathLst>
              <a:path h="1687995" w="1687995">
                <a:moveTo>
                  <a:pt x="0" y="0"/>
                </a:moveTo>
                <a:lnTo>
                  <a:pt x="1687995" y="0"/>
                </a:lnTo>
                <a:lnTo>
                  <a:pt x="1687995" y="1687995"/>
                </a:lnTo>
                <a:lnTo>
                  <a:pt x="0" y="16879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2338" r="0" b="2338"/>
          <a:stretch>
            <a:fillRect/>
          </a:stretch>
        </p:blipFill>
        <p:spPr>
          <a:xfrm flipH="false" flipV="false" rot="0">
            <a:off x="1191972" y="1261686"/>
            <a:ext cx="15607470" cy="799661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254229" y="387673"/>
            <a:ext cx="7779543" cy="874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7"/>
              </a:lnSpc>
            </a:pPr>
            <a:r>
              <a:rPr lang="en-US" sz="6099" b="true">
                <a:solidFill>
                  <a:srgbClr val="8C3D88"/>
                </a:solidFill>
                <a:latin typeface="Arimo Bold"/>
                <a:ea typeface="Arimo Bold"/>
                <a:cs typeface="Arimo Bold"/>
                <a:sym typeface="Arimo Bold"/>
              </a:rPr>
              <a:t>Deployment Video: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4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8338881"/>
            <a:ext cx="18288000" cy="1948119"/>
          </a:xfrm>
          <a:custGeom>
            <a:avLst/>
            <a:gdLst/>
            <a:ahLst/>
            <a:cxnLst/>
            <a:rect r="r" b="b" t="t" l="l"/>
            <a:pathLst>
              <a:path h="1948119" w="18288000">
                <a:moveTo>
                  <a:pt x="0" y="0"/>
                </a:moveTo>
                <a:lnTo>
                  <a:pt x="18288000" y="0"/>
                </a:lnTo>
                <a:lnTo>
                  <a:pt x="18288000" y="1948119"/>
                </a:lnTo>
                <a:lnTo>
                  <a:pt x="0" y="19481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23685"/>
            <a:ext cx="2501318" cy="2501318"/>
          </a:xfrm>
          <a:custGeom>
            <a:avLst/>
            <a:gdLst/>
            <a:ahLst/>
            <a:cxnLst/>
            <a:rect r="r" b="b" t="t" l="l"/>
            <a:pathLst>
              <a:path h="2501318" w="2501318">
                <a:moveTo>
                  <a:pt x="0" y="0"/>
                </a:moveTo>
                <a:lnTo>
                  <a:pt x="2501318" y="0"/>
                </a:lnTo>
                <a:lnTo>
                  <a:pt x="2501318" y="2501317"/>
                </a:lnTo>
                <a:lnTo>
                  <a:pt x="0" y="25013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26987" y="485103"/>
            <a:ext cx="12618741" cy="115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58"/>
              </a:lnSpc>
            </a:pPr>
            <a:r>
              <a:rPr lang="en-US" sz="8110" b="true">
                <a:solidFill>
                  <a:srgbClr val="8C3D88"/>
                </a:solidFill>
                <a:latin typeface="Arimo Bold"/>
                <a:ea typeface="Arimo Bold"/>
                <a:cs typeface="Arimo Bold"/>
                <a:sym typeface="Arimo Bold"/>
              </a:rPr>
              <a:t>FUTURE SCOPE: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01318" y="1680637"/>
            <a:ext cx="14757982" cy="7507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1677" indent="-265839" lvl="1">
              <a:lnSpc>
                <a:spcPts val="5565"/>
              </a:lnSpc>
              <a:buFont typeface="Arial"/>
              <a:buChar char="•"/>
            </a:pPr>
            <a:r>
              <a:rPr lang="en-US" b="true" sz="2462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Integration with Wearable Devices:</a:t>
            </a:r>
          </a:p>
          <a:p>
            <a:pPr algn="l" marL="1063355" indent="-354452" lvl="2">
              <a:lnSpc>
                <a:spcPts val="5565"/>
              </a:lnSpc>
              <a:buFont typeface="Arial"/>
              <a:buChar char="⚬"/>
            </a:pPr>
            <a:r>
              <a:rPr lang="en-US" b="true" sz="2462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Connect with smartwatches and fitness bands for real-time tracking.</a:t>
            </a:r>
          </a:p>
          <a:p>
            <a:pPr algn="l" marL="531677" indent="-265839" lvl="1">
              <a:lnSpc>
                <a:spcPts val="5565"/>
              </a:lnSpc>
              <a:buFont typeface="Arial"/>
              <a:buChar char="•"/>
            </a:pPr>
            <a:r>
              <a:rPr lang="en-US" b="true" sz="2462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AI-powered Workout &amp; Nutrition Recommendations:</a:t>
            </a:r>
          </a:p>
          <a:p>
            <a:pPr algn="l" marL="1063355" indent="-354452" lvl="2">
              <a:lnSpc>
                <a:spcPts val="5565"/>
              </a:lnSpc>
              <a:buFont typeface="Arial"/>
              <a:buChar char="⚬"/>
            </a:pPr>
            <a:r>
              <a:rPr lang="en-US" b="true" sz="2462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Suggest customized workout plans based on user progress.</a:t>
            </a:r>
          </a:p>
          <a:p>
            <a:pPr algn="l" marL="1063355" indent="-354452" lvl="2">
              <a:lnSpc>
                <a:spcPts val="5565"/>
              </a:lnSpc>
              <a:buFont typeface="Arial"/>
              <a:buChar char="⚬"/>
            </a:pPr>
            <a:r>
              <a:rPr lang="en-US" b="true" sz="2462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Integrate diet tracking for a holistic fitness experience.</a:t>
            </a:r>
          </a:p>
          <a:p>
            <a:pPr algn="l" marL="531677" indent="-265839" lvl="1">
              <a:lnSpc>
                <a:spcPts val="5565"/>
              </a:lnSpc>
              <a:buFont typeface="Arial"/>
              <a:buChar char="•"/>
            </a:pPr>
            <a:r>
              <a:rPr lang="en-US" b="true" sz="2462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Cloud-based Storage &amp; Multi-Device Access:</a:t>
            </a:r>
          </a:p>
          <a:p>
            <a:pPr algn="l" marL="1063355" indent="-354452" lvl="2">
              <a:lnSpc>
                <a:spcPts val="5565"/>
              </a:lnSpc>
              <a:buFont typeface="Arial"/>
              <a:buChar char="⚬"/>
            </a:pPr>
            <a:r>
              <a:rPr lang="en-US" b="true" sz="2462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Store user fitness data securely on the cloud.</a:t>
            </a:r>
          </a:p>
          <a:p>
            <a:pPr algn="l" marL="1063355" indent="-354452" lvl="2">
              <a:lnSpc>
                <a:spcPts val="5565"/>
              </a:lnSpc>
              <a:buFont typeface="Arial"/>
              <a:buChar char="⚬"/>
            </a:pPr>
            <a:r>
              <a:rPr lang="en-US" b="true" sz="2462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Enable access from multiple devices for seamless tracking.</a:t>
            </a:r>
          </a:p>
          <a:p>
            <a:pPr algn="l" marL="531677" indent="-265839" lvl="1">
              <a:lnSpc>
                <a:spcPts val="5565"/>
              </a:lnSpc>
              <a:buFont typeface="Arial"/>
              <a:buChar char="•"/>
            </a:pPr>
            <a:r>
              <a:rPr lang="en-US" b="true" sz="2462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Gamification &amp; Community Features:</a:t>
            </a:r>
          </a:p>
          <a:p>
            <a:pPr algn="l" marL="1063355" indent="-354452" lvl="2">
              <a:lnSpc>
                <a:spcPts val="5565"/>
              </a:lnSpc>
              <a:buFont typeface="Arial"/>
              <a:buChar char="⚬"/>
            </a:pPr>
            <a:r>
              <a:rPr lang="en-US" b="true" sz="2462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Introduce leaderboards and fitness challenges to enhance engagement.</a:t>
            </a:r>
          </a:p>
          <a:p>
            <a:pPr algn="l">
              <a:lnSpc>
                <a:spcPts val="3983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9F4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38800" y="159703"/>
            <a:ext cx="701040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BF6C8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Conclusion: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78168" y="2084883"/>
            <a:ext cx="15459599" cy="5718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80775" indent="-390387" lvl="1">
              <a:lnSpc>
                <a:spcPts val="5062"/>
              </a:lnSpc>
              <a:buFont typeface="Arial"/>
              <a:buChar char="•"/>
            </a:pPr>
            <a:r>
              <a:rPr lang="en-US" sz="361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</a:t>
            </a:r>
            <a:r>
              <a:rPr lang="en-US" sz="361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Personal Fitness Tracker enhances fitness monitoring and calorie estimation using Machine Learning.</a:t>
            </a:r>
          </a:p>
          <a:p>
            <a:pPr algn="ctr" marL="780775" indent="-390387" lvl="1">
              <a:lnSpc>
                <a:spcPts val="5062"/>
              </a:lnSpc>
              <a:buFont typeface="Arial"/>
              <a:buChar char="•"/>
            </a:pPr>
            <a:r>
              <a:rPr lang="en-US" sz="361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Offers a personalized and real-time approach to fitness tracking.</a:t>
            </a:r>
          </a:p>
          <a:p>
            <a:pPr algn="ctr" marL="780775" indent="-390387" lvl="1">
              <a:lnSpc>
                <a:spcPts val="5062"/>
              </a:lnSpc>
              <a:buFont typeface="Arial"/>
              <a:buChar char="•"/>
            </a:pPr>
            <a:r>
              <a:rPr lang="en-US" sz="361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Provides a user-friendly interface via Streamlit.</a:t>
            </a:r>
          </a:p>
          <a:p>
            <a:pPr algn="ctr" marL="780775" indent="-390387" lvl="1">
              <a:lnSpc>
                <a:spcPts val="5062"/>
              </a:lnSpc>
              <a:buFont typeface="Arial"/>
              <a:buChar char="•"/>
            </a:pPr>
            <a:r>
              <a:rPr lang="en-US" sz="361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Future enhancements include wearable integration, AI-powered insights, and cloud-based storage.</a:t>
            </a:r>
          </a:p>
          <a:p>
            <a:pPr algn="ctr" marL="780775" indent="-390387" lvl="1">
              <a:lnSpc>
                <a:spcPts val="5062"/>
              </a:lnSpc>
              <a:buFont typeface="Arial"/>
              <a:buChar char="•"/>
            </a:pPr>
            <a:r>
              <a:rPr lang="en-US" sz="361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Helps users achieve their fitness goals with better data-driven decision-making.</a:t>
            </a:r>
          </a:p>
          <a:p>
            <a:pPr algn="ctr">
              <a:lnSpc>
                <a:spcPts val="5062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4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86000" y="1171581"/>
            <a:ext cx="13716000" cy="7943839"/>
          </a:xfrm>
          <a:custGeom>
            <a:avLst/>
            <a:gdLst/>
            <a:ahLst/>
            <a:cxnLst/>
            <a:rect r="r" b="b" t="t" l="l"/>
            <a:pathLst>
              <a:path h="7943839" w="13716000">
                <a:moveTo>
                  <a:pt x="0" y="0"/>
                </a:moveTo>
                <a:lnTo>
                  <a:pt x="13716000" y="0"/>
                </a:lnTo>
                <a:lnTo>
                  <a:pt x="13716000" y="7943839"/>
                </a:lnTo>
                <a:lnTo>
                  <a:pt x="0" y="79438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581" y="1028700"/>
            <a:ext cx="9115419" cy="9115419"/>
          </a:xfrm>
          <a:custGeom>
            <a:avLst/>
            <a:gdLst/>
            <a:ahLst/>
            <a:cxnLst/>
            <a:rect r="r" b="b" t="t" l="l"/>
            <a:pathLst>
              <a:path h="9115419" w="9115419">
                <a:moveTo>
                  <a:pt x="0" y="0"/>
                </a:moveTo>
                <a:lnTo>
                  <a:pt x="9115419" y="0"/>
                </a:lnTo>
                <a:lnTo>
                  <a:pt x="9115419" y="9115419"/>
                </a:lnTo>
                <a:lnTo>
                  <a:pt x="0" y="91154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66479" y="3314700"/>
            <a:ext cx="10524679" cy="182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sz="12000">
                <a:solidFill>
                  <a:srgbClr val="8C3D88"/>
                </a:solidFill>
                <a:latin typeface="Noto Serif"/>
                <a:ea typeface="Noto Serif"/>
                <a:cs typeface="Noto Serif"/>
                <a:sym typeface="Noto Serif"/>
              </a:rPr>
              <a:t>THANK </a:t>
            </a:r>
            <a:r>
              <a:rPr lang="en-US" sz="12000" b="true">
                <a:solidFill>
                  <a:srgbClr val="8C3D88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YOU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0800000">
            <a:off x="9916402" y="1"/>
            <a:ext cx="8371598" cy="8371598"/>
          </a:xfrm>
          <a:custGeom>
            <a:avLst/>
            <a:gdLst/>
            <a:ahLst/>
            <a:cxnLst/>
            <a:rect r="r" b="b" t="t" l="l"/>
            <a:pathLst>
              <a:path h="8371598" w="8371598">
                <a:moveTo>
                  <a:pt x="0" y="0"/>
                </a:moveTo>
                <a:lnTo>
                  <a:pt x="8371598" y="0"/>
                </a:lnTo>
                <a:lnTo>
                  <a:pt x="8371598" y="8371598"/>
                </a:lnTo>
                <a:lnTo>
                  <a:pt x="0" y="83715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DAGWpikqejw</dc:identifier>
  <dcterms:modified xsi:type="dcterms:W3CDTF">2011-08-01T06:04:30Z</dcterms:modified>
  <cp:revision>1</cp:revision>
  <dc:title>Personal_fitness_tracker</dc:title>
</cp:coreProperties>
</file>